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2" r:id="rId11"/>
    <p:sldId id="273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5" r:id="rId20"/>
    <p:sldId id="271" r:id="rId21"/>
  </p:sldIdLst>
  <p:sldSz cx="9144000" cy="6858000" type="screen4x3"/>
  <p:notesSz cx="6797675" cy="9982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00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CB186-D98E-41AB-8E38-860A80EB7159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0A288-15E3-4D48-8579-468D68C3DE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54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57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2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4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67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9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15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40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87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7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76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3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55F6-AA24-46C5-A1EA-40BA1117A4DA}" type="datetimeFigureOut">
              <a:rPr lang="de-DE" smtClean="0"/>
              <a:pPr/>
              <a:t>06.03.2018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399B-B846-4239-AF31-05F9E84FF9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24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jbl-erleben.de/downloads/kinderschutz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js-erleben.de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Autofit/>
          </a:bodyPr>
          <a:lstStyle/>
          <a:p>
            <a:r>
              <a:rPr lang="de-DE" sz="5400" dirty="0" smtClean="0">
                <a:latin typeface="TriplexSansBoldLin" pitchFamily="2" charset="0"/>
              </a:rPr>
              <a:t/>
            </a:r>
            <a:br>
              <a:rPr lang="de-DE" sz="5400" dirty="0" smtClean="0">
                <a:latin typeface="TriplexSansBoldLin" pitchFamily="2" charset="0"/>
              </a:rPr>
            </a:br>
            <a:r>
              <a:rPr lang="de-DE" sz="5400" dirty="0" smtClean="0">
                <a:solidFill>
                  <a:srgbClr val="003399"/>
                </a:solidFill>
                <a:latin typeface="TriplexSansBoldLin" pitchFamily="2" charset="0"/>
              </a:rPr>
              <a:t>Kinderschutz </a:t>
            </a:r>
            <a:br>
              <a:rPr lang="de-DE" sz="54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5400" dirty="0" smtClean="0">
                <a:solidFill>
                  <a:srgbClr val="003399"/>
                </a:solidFill>
                <a:latin typeface="TriplexSansBoldLin" pitchFamily="2" charset="0"/>
              </a:rPr>
              <a:t>im  Evangelischen  Dekanat </a:t>
            </a:r>
            <a:br>
              <a:rPr lang="de-DE" sz="54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5400" dirty="0" smtClean="0">
                <a:solidFill>
                  <a:srgbClr val="003399"/>
                </a:solidFill>
                <a:latin typeface="TriplexSansBoldLin" pitchFamily="2" charset="0"/>
              </a:rPr>
              <a:t>Büdinger  Land</a:t>
            </a:r>
            <a:br>
              <a:rPr lang="de-DE" sz="54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/>
            </a:r>
            <a:b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>Informationsveranstaltung</a:t>
            </a:r>
            <a:b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>für Kirchengemeinden </a:t>
            </a:r>
            <a:b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>am </a:t>
            </a: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>06. März</a:t>
            </a: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> </a:t>
            </a:r>
            <a:r>
              <a:rPr lang="de-DE" sz="3600" dirty="0" smtClean="0">
                <a:solidFill>
                  <a:srgbClr val="003399"/>
                </a:solidFill>
                <a:latin typeface="TriplexSansBoldLin" pitchFamily="2" charset="0"/>
              </a:rPr>
              <a:t>2018</a:t>
            </a:r>
            <a:endParaRPr lang="de-DE" sz="3600" dirty="0">
              <a:solidFill>
                <a:srgbClr val="003399"/>
              </a:solidFill>
              <a:latin typeface="TriplexSansBoldLin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076538"/>
            <a:ext cx="825267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Dokumentation</a:t>
            </a:r>
          </a:p>
          <a:p>
            <a:pPr marL="342900" indent="-342900"/>
            <a:endParaRPr lang="de-DE" sz="24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Bestandsaufnahme aller Mitarbeitenden der Kirchengemeinde im kinder- und jugendnahen Bereich erstellen 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Dort dokumentieren, </a:t>
            </a:r>
            <a:br>
              <a:rPr lang="de-DE" sz="2400" dirty="0" smtClean="0"/>
            </a:br>
            <a:r>
              <a:rPr lang="de-DE" sz="2400" dirty="0" smtClean="0"/>
              <a:t>wer wann welche Maßnahmen erledigt hat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Bestandsaufnahme regelmäßig aktualisieren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Jährlicher Austausch mit Kinderschutzbeauftragten, </a:t>
            </a:r>
            <a:br>
              <a:rPr lang="de-DE" sz="2400" dirty="0" smtClean="0"/>
            </a:br>
            <a:r>
              <a:rPr lang="de-DE" sz="2400" dirty="0" smtClean="0"/>
              <a:t>diese fordern die Kirchengemeinden </a:t>
            </a:r>
            <a:br>
              <a:rPr lang="de-DE" sz="2400" dirty="0" smtClean="0"/>
            </a:br>
            <a:r>
              <a:rPr lang="de-DE" sz="2400" dirty="0" smtClean="0"/>
              <a:t>zur </a:t>
            </a:r>
            <a:r>
              <a:rPr lang="de-DE" sz="2400" dirty="0"/>
              <a:t>Übersendung der aktuellen Liste </a:t>
            </a:r>
            <a:r>
              <a:rPr lang="de-DE" sz="2400" dirty="0" smtClean="0"/>
              <a:t>auf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Alle Dokumente stehen zum Download bereit auf: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	</a:t>
            </a:r>
            <a:r>
              <a:rPr lang="de-DE" sz="2400" dirty="0" smtClean="0">
                <a:hlinkClick r:id="rId2"/>
              </a:rPr>
              <a:t>www.ejbl-erleben.de/downloads/kinderschutz</a:t>
            </a:r>
            <a:endParaRPr lang="de-DE" sz="2400" dirty="0" smtClean="0"/>
          </a:p>
          <a:p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31" y="1484784"/>
            <a:ext cx="9644709" cy="374441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364088" y="1844824"/>
            <a:ext cx="684076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196752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Aufgaben der Kirchengemeinde </a:t>
            </a:r>
            <a:br>
              <a:rPr lang="de-DE" sz="3200" b="1" dirty="0" smtClean="0"/>
            </a:br>
            <a:r>
              <a:rPr lang="de-DE" sz="3200" b="1" dirty="0" smtClean="0"/>
              <a:t>im Rahmen einer Intervention</a:t>
            </a:r>
          </a:p>
          <a:p>
            <a:endParaRPr lang="de-DE" sz="2400" dirty="0" smtClean="0"/>
          </a:p>
          <a:p>
            <a:r>
              <a:rPr lang="de-DE" sz="2400" dirty="0" smtClean="0"/>
              <a:t>Unterscheidung von drei möglichen Fällen:</a:t>
            </a:r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„</a:t>
            </a:r>
            <a:r>
              <a:rPr lang="de-DE" sz="2400" b="1" dirty="0" smtClean="0"/>
              <a:t>Mitteilungsfall</a:t>
            </a:r>
            <a:r>
              <a:rPr lang="de-DE" sz="2400" dirty="0" smtClean="0"/>
              <a:t>“  ( Ereignis  liegt  außerhalb ) </a:t>
            </a:r>
          </a:p>
          <a:p>
            <a:pPr marL="342900" indent="-342900"/>
            <a:r>
              <a:rPr lang="de-DE" sz="2400" dirty="0" smtClean="0"/>
              <a:t>                                      ( Minderjährige*r  hat sich mitgeteilt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„</a:t>
            </a:r>
            <a:r>
              <a:rPr lang="de-DE" sz="2400" b="1" dirty="0" smtClean="0"/>
              <a:t>Verdachtsfall</a:t>
            </a:r>
            <a:r>
              <a:rPr lang="de-DE" sz="2400" dirty="0" smtClean="0"/>
              <a:t>“  ( Ereignis  liegt  außerhalb )</a:t>
            </a:r>
            <a:br>
              <a:rPr lang="de-DE" sz="2400" dirty="0" smtClean="0"/>
            </a:br>
            <a:r>
              <a:rPr lang="de-DE" sz="2400" dirty="0" smtClean="0"/>
              <a:t>                              ( Mitarbeiter*in  hat  wahrgenommen )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„</a:t>
            </a:r>
            <a:r>
              <a:rPr lang="de-DE" sz="2400" b="1" dirty="0" smtClean="0"/>
              <a:t>Vermutete Täterschaft innerhalb der Kirchengemeinde</a:t>
            </a:r>
            <a:r>
              <a:rPr lang="de-DE" sz="2400" dirty="0" smtClean="0"/>
              <a:t>“</a:t>
            </a:r>
            <a:br>
              <a:rPr lang="de-DE" sz="2400" dirty="0" smtClean="0"/>
            </a:br>
            <a:r>
              <a:rPr lang="de-DE" sz="2400" dirty="0" smtClean="0"/>
              <a:t>  ( Schritte nach Krisen- u. Interventionsplan im Dekanat )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5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118349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Bei Intervention gilt immer:</a:t>
            </a: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Dokumentation aller Gespräche und Maßnahmen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Information des Vorgesetzten (KV)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Information der/des Kinderschutzbeauftragten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Gefährdungseinschätzung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r>
              <a:rPr lang="de-DE" sz="3200" b="1" dirty="0"/>
              <a:t>Bei vermuteter Täterschaft </a:t>
            </a: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 smtClean="0"/>
              <a:t>in </a:t>
            </a:r>
            <a:r>
              <a:rPr lang="de-DE" sz="3200" b="1" dirty="0"/>
              <a:t>der </a:t>
            </a:r>
            <a:r>
              <a:rPr lang="de-DE" sz="3200" b="1" dirty="0" smtClean="0"/>
              <a:t>Kirchengemeinde: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Es greift der Krisen- und Interventionsplan des </a:t>
            </a:r>
            <a:r>
              <a:rPr lang="de-DE" sz="2400" dirty="0" smtClean="0"/>
              <a:t>Dekanats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Mögliche Übergriffe sofort unterbinden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Krisenteam einberufen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Verdacht nicht veröffentlichen </a:t>
            </a:r>
            <a:br>
              <a:rPr lang="de-DE" sz="2400" dirty="0" smtClean="0"/>
            </a:br>
            <a:r>
              <a:rPr lang="de-DE" sz="2400" dirty="0" smtClean="0"/>
              <a:t>solange Übergriffe nicht erwiesen sind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2031226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Aufgabenverteilung</a:t>
            </a:r>
          </a:p>
          <a:p>
            <a:r>
              <a:rPr lang="de-DE" sz="2400" dirty="0" smtClean="0"/>
              <a:t>Kirchenvorstand: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Beschluss zum Kinderschutz, </a:t>
            </a:r>
            <a:br>
              <a:rPr lang="de-DE" sz="2400" dirty="0" smtClean="0"/>
            </a:br>
            <a:r>
              <a:rPr lang="de-DE" sz="2400" dirty="0" smtClean="0"/>
              <a:t>Anschluss an das </a:t>
            </a:r>
            <a:r>
              <a:rPr lang="de-DE" sz="2400" dirty="0" err="1" smtClean="0"/>
              <a:t>Dekanatskonzept</a:t>
            </a:r>
            <a:r>
              <a:rPr lang="de-DE" sz="2400" dirty="0" smtClean="0"/>
              <a:t> wird empfohlen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1 Ansprechpartner/in für Kinderschutz </a:t>
            </a:r>
            <a:br>
              <a:rPr lang="de-DE" sz="2400" dirty="0" smtClean="0"/>
            </a:br>
            <a:r>
              <a:rPr lang="de-DE" sz="2400" dirty="0" smtClean="0"/>
              <a:t>in der Kirchengemeinde benennen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Umsetzung der Maßnahmen entsprechend Schutzkonzept </a:t>
            </a:r>
            <a:br>
              <a:rPr lang="de-DE" sz="2400" dirty="0" smtClean="0"/>
            </a:br>
            <a:r>
              <a:rPr lang="de-DE" sz="2400" dirty="0" smtClean="0"/>
              <a:t>initiieren und überwachen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05273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Aufgabenverteilung</a:t>
            </a:r>
          </a:p>
          <a:p>
            <a:r>
              <a:rPr lang="de-DE" sz="2400" dirty="0" smtClean="0"/>
              <a:t>Ansprechpartner/in für Kinderschutz: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Informationsgespräche mit den Mitarbeitenden führen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Ansprechbar sein für Fragen des Kinderschutzes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Gemeinsam mit dem Gemeindebüro </a:t>
            </a:r>
            <a:br>
              <a:rPr lang="de-DE" sz="2400" dirty="0" smtClean="0"/>
            </a:br>
            <a:r>
              <a:rPr lang="de-DE" sz="2400" dirty="0" smtClean="0"/>
              <a:t>die Umsetzung der Maßnahmen begleiten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Mitarbeitende bei Interventionen unterstützen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Informationsaustausch mit dem/der Kinderschutzbeauftragten des Dekanats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8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908720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Aufgabenverteilung</a:t>
            </a:r>
          </a:p>
          <a:p>
            <a:r>
              <a:rPr lang="de-DE" sz="2400" dirty="0" smtClean="0"/>
              <a:t>Gemeindesekretariat: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Selbstverpflichtungserklärungen </a:t>
            </a:r>
            <a:br>
              <a:rPr lang="de-DE" sz="2400" dirty="0" smtClean="0"/>
            </a:br>
            <a:r>
              <a:rPr lang="de-DE" sz="2400" dirty="0" smtClean="0"/>
              <a:t>der Mitarbeitenden verwahren</a:t>
            </a:r>
            <a:br>
              <a:rPr lang="de-DE" sz="2400" dirty="0" smtClean="0"/>
            </a:br>
            <a:endParaRPr lang="de-DE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Kopie der Bescheinigungen </a:t>
            </a:r>
            <a:br>
              <a:rPr lang="de-DE" sz="2400" dirty="0" smtClean="0"/>
            </a:br>
            <a:r>
              <a:rPr lang="de-DE" sz="2400" dirty="0" smtClean="0"/>
              <a:t>über die Qualifizierung der Mitarbeitenden verwahren</a:t>
            </a:r>
            <a:br>
              <a:rPr lang="de-DE" sz="2400" dirty="0" smtClean="0"/>
            </a:br>
            <a:endParaRPr lang="de-DE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Bestandsaufnahme aller Mitarbeitenden anfertigen </a:t>
            </a:r>
            <a:br>
              <a:rPr lang="de-DE" sz="2400" dirty="0" smtClean="0"/>
            </a:br>
            <a:r>
              <a:rPr lang="de-DE" sz="2400" dirty="0" smtClean="0"/>
              <a:t>und regelmäßig aktualisieren</a:t>
            </a:r>
            <a:br>
              <a:rPr lang="de-DE" sz="2400" dirty="0" smtClean="0"/>
            </a:br>
            <a:endParaRPr lang="de-DE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Verwaltungsaufgaben im Rahmen der Einsichtnahme </a:t>
            </a:r>
            <a:br>
              <a:rPr lang="de-DE" sz="2400" dirty="0" smtClean="0"/>
            </a:br>
            <a:r>
              <a:rPr lang="de-DE" sz="2400" dirty="0" smtClean="0"/>
              <a:t>in das erweiterte Führungszeugnis</a:t>
            </a:r>
            <a:br>
              <a:rPr lang="de-DE" sz="2400" dirty="0" smtClean="0"/>
            </a:br>
            <a:endParaRPr lang="de-DE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Informationsaustausch mit dem/der Kinderschutzbeauftragten des Dekanats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31" y="1484784"/>
            <a:ext cx="9644709" cy="374441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364088" y="1844824"/>
            <a:ext cx="684076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269" y="908720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Unterlagen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Im roten Ordner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unter  </a:t>
            </a:r>
            <a:r>
              <a:rPr lang="de-DE" sz="2400" dirty="0" smtClean="0">
                <a:hlinkClick r:id="rId2"/>
              </a:rPr>
              <a:t>www.ejbl-erleben.de</a:t>
            </a:r>
            <a:r>
              <a:rPr lang="de-DE" sz="2400" dirty="0" smtClean="0"/>
              <a:t>  zum  Download</a:t>
            </a:r>
          </a:p>
          <a:p>
            <a:endParaRPr lang="de-DE" sz="2400" dirty="0"/>
          </a:p>
          <a:p>
            <a:r>
              <a:rPr lang="de-DE" sz="3200" b="1" dirty="0" smtClean="0"/>
              <a:t>Seminartermine</a:t>
            </a:r>
            <a:endParaRPr lang="de-DE" sz="2400" dirty="0" smtClean="0"/>
          </a:p>
          <a:p>
            <a:pPr marL="342900" indent="-342900"/>
            <a:r>
              <a:rPr lang="de-DE" sz="2400" dirty="0" smtClean="0"/>
              <a:t>Qualifizierung für Mitarbeitende: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Dienstag </a:t>
            </a:r>
            <a:r>
              <a:rPr lang="de-DE" sz="2400" dirty="0" smtClean="0"/>
              <a:t>24. April, 18.00 – 21.30 Uhr,  </a:t>
            </a:r>
            <a:br>
              <a:rPr lang="de-DE" sz="2400" dirty="0" smtClean="0"/>
            </a:br>
            <a:r>
              <a:rPr lang="de-DE" sz="2400" dirty="0" smtClean="0"/>
              <a:t>Jugendkulturbahnhof </a:t>
            </a:r>
            <a:r>
              <a:rPr lang="de-DE" sz="2400" dirty="0" err="1" smtClean="0"/>
              <a:t>Bleichenbach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Montag 29. Oktober, 18.00 – 21.30 Uhr,</a:t>
            </a:r>
          </a:p>
          <a:p>
            <a:pPr lvl="1"/>
            <a:r>
              <a:rPr lang="de-DE" sz="2400" dirty="0" smtClean="0"/>
              <a:t>     Dekanatsjugendhaus Schotten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31" y="1484784"/>
            <a:ext cx="9644709" cy="374441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364088" y="1844824"/>
            <a:ext cx="684076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737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05273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/>
              <a:t>Grundlagen: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Gesetz zur Stärkung </a:t>
            </a:r>
            <a:br>
              <a:rPr lang="de-DE" sz="2400" b="1" dirty="0" smtClean="0"/>
            </a:br>
            <a:r>
              <a:rPr lang="de-DE" sz="2400" b="1" dirty="0" smtClean="0"/>
              <a:t>eines aktiven Schutzes von Kindern und Jugendlichen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( Bundeskinderschutzgesetz – </a:t>
            </a:r>
            <a:r>
              <a:rPr lang="de-DE" sz="2400" dirty="0" err="1" smtClean="0"/>
              <a:t>BKiSchG</a:t>
            </a:r>
            <a:r>
              <a:rPr lang="de-DE" sz="2400" dirty="0" smtClean="0"/>
              <a:t> , Januar 2012 )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Verwaltungsverordnung zum Kinderschutz </a:t>
            </a:r>
            <a:br>
              <a:rPr lang="de-DE" sz="2400" b="1" dirty="0" smtClean="0"/>
            </a:br>
            <a:r>
              <a:rPr lang="de-DE" sz="2400" b="1" dirty="0" smtClean="0"/>
              <a:t>und zur Einholung von Führungszeugnissen  in der EKHN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( Kinderschutzverordnung – </a:t>
            </a:r>
            <a:r>
              <a:rPr lang="de-DE" sz="2400" dirty="0" err="1" smtClean="0"/>
              <a:t>KSchutzVO</a:t>
            </a:r>
            <a:r>
              <a:rPr lang="de-DE" sz="2400" dirty="0" smtClean="0"/>
              <a:t> , Juni 2013 )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Handreichung zu Fragen des Kinderschutzes </a:t>
            </a:r>
            <a:br>
              <a:rPr lang="de-DE" sz="2400" b="1" dirty="0" smtClean="0"/>
            </a:br>
            <a:r>
              <a:rPr lang="de-DE" sz="2400" b="1" dirty="0" smtClean="0"/>
              <a:t>und der Kindeswohlgefährdung </a:t>
            </a:r>
            <a:br>
              <a:rPr lang="de-DE" sz="2400" b="1" dirty="0" smtClean="0"/>
            </a:br>
            <a:r>
              <a:rPr lang="de-DE" sz="2400" b="1" dirty="0" smtClean="0"/>
              <a:t>für Träger kirchlicher Arbeit mit Kindern und Jugendlichen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( EKHN-Handreichung , August 2013 )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Vereinbarungen gemäß §72a mit den Landkreisen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( VB ) ( FB ) ( MKK )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2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 fontScale="90000"/>
          </a:bodyPr>
          <a:lstStyle/>
          <a:p>
            <a:r>
              <a:rPr lang="de-DE" sz="7200" dirty="0" smtClean="0">
                <a:solidFill>
                  <a:srgbClr val="003399"/>
                </a:solidFill>
                <a:latin typeface="TriplexSansBoldLin" pitchFamily="2" charset="0"/>
              </a:rPr>
              <a:t>Ganz herzlichen Dank </a:t>
            </a:r>
            <a:br>
              <a:rPr lang="de-DE" sz="72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7200" dirty="0" smtClean="0">
                <a:solidFill>
                  <a:srgbClr val="003399"/>
                </a:solidFill>
                <a:latin typeface="TriplexSansBoldLin" pitchFamily="2" charset="0"/>
              </a:rPr>
              <a:t>für Ihre Aufmerksamkeit</a:t>
            </a:r>
            <a:br>
              <a:rPr lang="de-DE" sz="7200" dirty="0" smtClean="0">
                <a:solidFill>
                  <a:srgbClr val="003399"/>
                </a:solidFill>
                <a:latin typeface="TriplexSansBoldLin" pitchFamily="2" charset="0"/>
              </a:rPr>
            </a:br>
            <a:r>
              <a:rPr lang="de-DE" sz="7200" dirty="0" smtClean="0">
                <a:solidFill>
                  <a:srgbClr val="003399"/>
                </a:solidFill>
                <a:latin typeface="TriplexSansBoldLin" pitchFamily="2" charset="0"/>
              </a:rPr>
              <a:t>am heutigen Abend !</a:t>
            </a:r>
            <a:endParaRPr lang="de-DE" sz="7200" dirty="0">
              <a:solidFill>
                <a:srgbClr val="003399"/>
              </a:solidFill>
              <a:latin typeface="TriplexSansBoldL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737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412776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/>
              <a:t>Verantwortlichkeiten: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Kirchengemeinden sind als eigenständige Rechtsträger selbst für die Bearbeitung des Themas zuständig und in der Verantwortung!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Sie sind jedoch eingeladen, die Strukturen, Angebote und die Organisation des Dekanats zum Thema Kinderschutz zu nutzen.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Dazu müssen sie geeignete Strukturen schaffen.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772816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/>
              <a:t>Kooperationen: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Kinderschutz geht nicht allein – es geht um Transparenz!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Kooperationspartner: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Kinderschutzbeauftragte des Dekanats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Jugendämter der Landkreise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Insoweit erfahrene Fachkräfte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Fachberatungsstellen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…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2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772816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/>
              <a:t>Aufgaben einer Kirchengemeinde im Rahmen der Prävention:</a:t>
            </a:r>
          </a:p>
          <a:p>
            <a:endParaRPr lang="de-DE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de-DE" sz="2400" dirty="0" smtClean="0"/>
              <a:t>Information und Sensibilisierung von Mitarbeitenden im kinder- und jugendnahen Bereich</a:t>
            </a:r>
          </a:p>
          <a:p>
            <a:pPr marL="342900" indent="-342900">
              <a:buFont typeface="+mj-lt"/>
              <a:buAutoNum type="arabicPeriod"/>
            </a:pPr>
            <a:endParaRPr lang="de-DE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de-DE" sz="2400" dirty="0" smtClean="0"/>
              <a:t>Qualifizierung der Mitarbeitenden sicherstellen</a:t>
            </a:r>
          </a:p>
          <a:p>
            <a:pPr marL="342900" indent="-342900">
              <a:buFont typeface="+mj-lt"/>
              <a:buAutoNum type="arabicPeriod"/>
            </a:pPr>
            <a:endParaRPr lang="de-DE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de-DE" sz="2400" dirty="0" smtClean="0"/>
              <a:t>Einsichtnahme ins erweiterte Führungszeugnis prüfen</a:t>
            </a:r>
          </a:p>
          <a:p>
            <a:endParaRPr lang="de-DE" sz="2400" dirty="0" smtClean="0"/>
          </a:p>
          <a:p>
            <a:r>
              <a:rPr lang="de-DE" sz="2400" dirty="0" smtClean="0"/>
              <a:t>4.  Dokumentation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19675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Information und Sensibilisierung </a:t>
            </a:r>
            <a:br>
              <a:rPr lang="de-DE" sz="3200" dirty="0" smtClean="0"/>
            </a:br>
            <a:r>
              <a:rPr lang="de-DE" sz="3200" dirty="0" smtClean="0"/>
              <a:t>von Mitarbeitenden </a:t>
            </a:r>
            <a:br>
              <a:rPr lang="de-DE" sz="3200" dirty="0" smtClean="0"/>
            </a:br>
            <a:r>
              <a:rPr lang="de-DE" sz="3200" dirty="0" smtClean="0"/>
              <a:t>im kinder- und jugendnahen Bereich</a:t>
            </a:r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Persönliches Gespräch mit einem oder mehreren Mitarbeitenden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Grundlage: Broschüre ‚Gewalt!? – Nicht mit uns!‘ und Konzept zum Kinderschutz des Dekanats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Broschüre aushändigen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Abgabe der unterschriebenen Selbstverpflichtung verlangen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Form und Anmeldung zu einer Qualifizierung klären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</a:t>
            </a:r>
            <a:r>
              <a:rPr lang="de-DE" sz="2400" dirty="0" smtClean="0"/>
              <a:t>uf die mögliche Notwendigkeit der Vorlage eines erweiterten Führungszeugnisses hinweisen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2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90647" y="1556792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Qualifizierung der Mitarbeitenden sicherstellen</a:t>
            </a:r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Wird von den Kinderschutzbeauftragten des Dekanats angeboten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3-4 Termine pro Jahr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Dauer ca. 3,5 Stunden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Inhalte: Verhaltenskodex, Grundbedürfnisse von Kindern, Formen der Kindeswohlgefährdung, Anhaltspunkte für Kindeswohlgefährdung, Sexualisierte Gewalt, Handlungsrahmen bei Verdachtsfällen, Krisenplan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Teilnahme wird bescheinigt, Kopie der Bescheinigung muss bei der Kirchengemeinde abgegeben werden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908720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Einsichtnahme </a:t>
            </a:r>
            <a:br>
              <a:rPr lang="de-DE" sz="3200" dirty="0" smtClean="0"/>
            </a:br>
            <a:r>
              <a:rPr lang="de-DE" sz="3200" dirty="0" smtClean="0"/>
              <a:t>in das erweiterte Führungszeugnis prüfen</a:t>
            </a:r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Gefährdungspotential mit entsprechendem Formular prüfen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Falls das Ergebnis ein </a:t>
            </a:r>
            <a:r>
              <a:rPr lang="de-DE" sz="2400" dirty="0" err="1" smtClean="0"/>
              <a:t>erw</a:t>
            </a:r>
            <a:r>
              <a:rPr lang="de-DE" sz="2400" dirty="0" smtClean="0"/>
              <a:t>. Führungszeugnis erfordert: Mitarbeitenden das Formular „Beantragung eines erweiterten Führungszeugnisses“ und einen adressierten Umschlag aushändigen (Gebührenbefreiung!!!)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Mitarbeitende/r muss es selbst bei der Stadtverwaltung des Erstwohnsitzes mit dem o.g. Formular beantragen.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EFZ im geschlossenen Umschlag an A. Mattern weiterleiten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Sie dokumentiert, ob einschlägige Straftat nach §72a SGB VIII vorliegt. EFZ geht inkl. Bestätigung zurück an Eigentümer, er/sie leitet Bestätigung an </a:t>
            </a:r>
            <a:r>
              <a:rPr lang="de-DE" sz="2400" dirty="0" err="1" smtClean="0"/>
              <a:t>Kgm</a:t>
            </a:r>
            <a:r>
              <a:rPr lang="de-DE" sz="2400" dirty="0" smtClean="0"/>
              <a:t>. weiter.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6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796" y="1556792"/>
            <a:ext cx="81369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Darüber hinaus:</a:t>
            </a:r>
            <a:br>
              <a:rPr lang="de-DE" sz="3200" dirty="0" smtClean="0"/>
            </a:br>
            <a:endParaRPr lang="de-DE" sz="3200" dirty="0" smtClean="0"/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EFZ ist ab 14 Jahren erforderlich</a:t>
            </a:r>
            <a:br>
              <a:rPr lang="de-DE" sz="2400" dirty="0" smtClean="0"/>
            </a:br>
            <a:r>
              <a:rPr lang="de-DE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D</a:t>
            </a:r>
            <a:r>
              <a:rPr lang="de-DE" sz="2400" dirty="0" smtClean="0"/>
              <a:t>as EFZ darf bei Vorlage nicht älter als 3 Monate sein</a:t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D</a:t>
            </a:r>
            <a:r>
              <a:rPr lang="de-DE" sz="2400" dirty="0" smtClean="0"/>
              <a:t>as EFZ muss alle 5 Jahre erneut vorgelegt werden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7"/>
            <a:ext cx="278212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Bildschirmpräsentation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</vt:lpstr>
      <vt:lpstr> Kinderschutz  im  Evangelischen  Dekanat  Büdinger  Land  Informationsveranstaltung für Kirchengemeinden  am 06. März 2018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Ganz herzlichen Dank  für Ihre Aufmerksamkeit am heutigen Abend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Leibner</dc:creator>
  <cp:lastModifiedBy>Leibner</cp:lastModifiedBy>
  <cp:revision>56</cp:revision>
  <cp:lastPrinted>2018-01-29T10:58:20Z</cp:lastPrinted>
  <dcterms:created xsi:type="dcterms:W3CDTF">2015-07-01T06:57:55Z</dcterms:created>
  <dcterms:modified xsi:type="dcterms:W3CDTF">2018-03-06T17:02:52Z</dcterms:modified>
</cp:coreProperties>
</file>